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8242F41-37E1-48DB-A99B-EF6F1EC5EE9D}"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379680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242F41-37E1-48DB-A99B-EF6F1EC5EE9D}"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4027563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242F41-37E1-48DB-A99B-EF6F1EC5EE9D}"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408989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242F41-37E1-48DB-A99B-EF6F1EC5EE9D}"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265035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242F41-37E1-48DB-A99B-EF6F1EC5EE9D}" type="datetimeFigureOut">
              <a:rPr lang="en-GB" smtClean="0"/>
              <a:t>19/03/2024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45102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8242F41-37E1-48DB-A99B-EF6F1EC5EE9D}"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322713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8242F41-37E1-48DB-A99B-EF6F1EC5EE9D}" type="datetimeFigureOut">
              <a:rPr lang="en-GB" smtClean="0"/>
              <a:t>19/03/2024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226625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8242F41-37E1-48DB-A99B-EF6F1EC5EE9D}" type="datetimeFigureOut">
              <a:rPr lang="en-GB" smtClean="0"/>
              <a:t>19/03/2024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2797141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42F41-37E1-48DB-A99B-EF6F1EC5EE9D}" type="datetimeFigureOut">
              <a:rPr lang="en-GB" smtClean="0"/>
              <a:t>19/03/2024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2850910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42F41-37E1-48DB-A99B-EF6F1EC5EE9D}"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212237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42F41-37E1-48DB-A99B-EF6F1EC5EE9D}" type="datetimeFigureOut">
              <a:rPr lang="en-GB" smtClean="0"/>
              <a:t>19/03/2024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216659-02B2-448E-B8B7-3AD1D0F29DF8}" type="slidenum">
              <a:rPr lang="en-GB" smtClean="0"/>
              <a:t>‹#›</a:t>
            </a:fld>
            <a:endParaRPr lang="en-GB"/>
          </a:p>
        </p:txBody>
      </p:sp>
    </p:spTree>
    <p:extLst>
      <p:ext uri="{BB962C8B-B14F-4D97-AF65-F5344CB8AC3E}">
        <p14:creationId xmlns:p14="http://schemas.microsoft.com/office/powerpoint/2010/main" val="75204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42F41-37E1-48DB-A99B-EF6F1EC5EE9D}" type="datetimeFigureOut">
              <a:rPr lang="en-GB" smtClean="0"/>
              <a:t>19/03/2024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16659-02B2-448E-B8B7-3AD1D0F29DF8}" type="slidenum">
              <a:rPr lang="en-GB" smtClean="0"/>
              <a:t>‹#›</a:t>
            </a:fld>
            <a:endParaRPr lang="en-GB"/>
          </a:p>
        </p:txBody>
      </p:sp>
    </p:spTree>
    <p:extLst>
      <p:ext uri="{BB962C8B-B14F-4D97-AF65-F5344CB8AC3E}">
        <p14:creationId xmlns:p14="http://schemas.microsoft.com/office/powerpoint/2010/main" val="3774289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895350" y="3619532"/>
            <a:ext cx="5975350" cy="2831544"/>
          </a:xfrm>
          <a:prstGeom prst="rect">
            <a:avLst/>
          </a:prstGeom>
          <a:noFill/>
          <a:ln w="28575">
            <a:solidFill>
              <a:schemeClr val="tx1"/>
            </a:solidFill>
          </a:ln>
        </p:spPr>
        <p:txBody>
          <a:bodyPr wrap="square" rtlCol="0">
            <a:spAutoFit/>
          </a:bodyPr>
          <a:lstStyle/>
          <a:p>
            <a:pPr algn="ctr"/>
            <a:r>
              <a:rPr lang="en-GB" b="1" dirty="0">
                <a:solidFill>
                  <a:srgbClr val="FF0000"/>
                </a:solidFill>
                <a:latin typeface="Comic Sans MS" panose="030F0702030302020204" pitchFamily="66" charset="0"/>
              </a:rPr>
              <a:t>Home learning</a:t>
            </a:r>
          </a:p>
          <a:p>
            <a:r>
              <a:rPr lang="en-GB" sz="1600" dirty="0">
                <a:latin typeface="Comic Sans MS" panose="030F0702030302020204" pitchFamily="66" charset="0"/>
              </a:rPr>
              <a:t>All children will have a share with me book to read at home. These will be changed once a week in school. Please write in the reading diary, each time your child reads at home. When reading at school children will have a different book to decode that uses the sounds they have learnt in phonics and they will read this 3 times a week. </a:t>
            </a:r>
          </a:p>
          <a:p>
            <a:r>
              <a:rPr lang="en-GB" sz="1600" dirty="0">
                <a:latin typeface="Comic Sans MS" panose="030F0702030302020204" pitchFamily="66" charset="0"/>
              </a:rPr>
              <a:t>Please remember to access times table rock stars/</a:t>
            </a:r>
            <a:r>
              <a:rPr lang="en-GB" sz="1600" dirty="0" err="1">
                <a:latin typeface="Comic Sans MS" panose="030F0702030302020204" pitchFamily="66" charset="0"/>
              </a:rPr>
              <a:t>numbots</a:t>
            </a:r>
            <a:r>
              <a:rPr lang="en-GB" sz="1600" dirty="0">
                <a:latin typeface="Comic Sans MS" panose="030F0702030302020204" pitchFamily="66" charset="0"/>
              </a:rPr>
              <a:t> weekly. </a:t>
            </a:r>
          </a:p>
          <a:p>
            <a:r>
              <a:rPr lang="en-GB" sz="1600" dirty="0">
                <a:latin typeface="Comic Sans MS" panose="030F0702030302020204" pitchFamily="66" charset="0"/>
              </a:rPr>
              <a:t>All homework is set on DOJO on a Tuesday and must be completed by the following Monday. </a:t>
            </a:r>
          </a:p>
        </p:txBody>
      </p:sp>
      <p:sp>
        <p:nvSpPr>
          <p:cNvPr id="8" name="AutoShape 4" descr="Image result for Cartoon Pirate"/>
          <p:cNvSpPr>
            <a:spLocks noChangeAspect="1" noChangeArrowheads="1"/>
          </p:cNvSpPr>
          <p:nvPr/>
        </p:nvSpPr>
        <p:spPr bwMode="auto">
          <a:xfrm>
            <a:off x="63500" y="-136525"/>
            <a:ext cx="1800225" cy="24955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TextBox 9"/>
          <p:cNvSpPr txBox="1"/>
          <p:nvPr/>
        </p:nvSpPr>
        <p:spPr>
          <a:xfrm>
            <a:off x="1739537" y="50503"/>
            <a:ext cx="8712926" cy="1908215"/>
          </a:xfrm>
          <a:prstGeom prst="rect">
            <a:avLst/>
          </a:prstGeom>
          <a:noFill/>
        </p:spPr>
        <p:txBody>
          <a:bodyPr wrap="square" rtlCol="0">
            <a:spAutoFit/>
          </a:bodyPr>
          <a:lstStyle/>
          <a:p>
            <a:pPr algn="ctr"/>
            <a:r>
              <a:rPr lang="en-GB" sz="3200" dirty="0">
                <a:latin typeface="Comic Sans MS" panose="030F0702030302020204" pitchFamily="66" charset="0"/>
              </a:rPr>
              <a:t>Year 2 Summer Term Topic Overview</a:t>
            </a:r>
          </a:p>
          <a:p>
            <a:pPr algn="ctr"/>
            <a:r>
              <a:rPr lang="en-GB" sz="5400" dirty="0">
                <a:latin typeface="Comic Sans MS" panose="030F0702030302020204" pitchFamily="66" charset="0"/>
              </a:rPr>
              <a:t>Homely Habitats</a:t>
            </a:r>
          </a:p>
          <a:p>
            <a:pPr algn="ctr"/>
            <a:endParaRPr lang="en-GB" sz="3200" dirty="0">
              <a:latin typeface="Comic Sans MS" panose="030F0702030302020204" pitchFamily="66" charset="0"/>
            </a:endParaRPr>
          </a:p>
        </p:txBody>
      </p:sp>
      <p:sp>
        <p:nvSpPr>
          <p:cNvPr id="11" name="TextBox 10"/>
          <p:cNvSpPr txBox="1"/>
          <p:nvPr/>
        </p:nvSpPr>
        <p:spPr>
          <a:xfrm>
            <a:off x="895350" y="1481862"/>
            <a:ext cx="10401300" cy="2031325"/>
          </a:xfrm>
          <a:prstGeom prst="rect">
            <a:avLst/>
          </a:prstGeom>
          <a:noFill/>
          <a:ln w="28575">
            <a:solidFill>
              <a:schemeClr val="tx1"/>
            </a:solidFill>
          </a:ln>
        </p:spPr>
        <p:txBody>
          <a:bodyPr wrap="square" rtlCol="0">
            <a:spAutoFit/>
          </a:bodyPr>
          <a:lstStyle/>
          <a:p>
            <a:pPr algn="ctr"/>
            <a:r>
              <a:rPr lang="en-GB" dirty="0">
                <a:latin typeface="Comic Sans MS" panose="030F0702030302020204" pitchFamily="66" charset="0"/>
              </a:rPr>
              <a:t>Topic overview:</a:t>
            </a:r>
          </a:p>
          <a:p>
            <a:r>
              <a:rPr lang="en-GB" dirty="0">
                <a:latin typeface="Comic Sans MS" panose="030F0702030302020204" pitchFamily="66" charset="0"/>
              </a:rPr>
              <a:t>We have started our new topic which explores everything about habitats and the world around us. </a:t>
            </a:r>
          </a:p>
          <a:p>
            <a:r>
              <a:rPr lang="en-GB" dirty="0">
                <a:latin typeface="Comic Sans MS" panose="030F0702030302020204" pitchFamily="66" charset="0"/>
              </a:rPr>
              <a:t>We will be exploring animals and their habitats through our Science and Geography lessons and we will be reading lots of different texts that link to animals and habitats, within our English lessons. We are very lucky and will be having a visit from ‘Rent a Beast’ to introduce our animals topic.</a:t>
            </a:r>
          </a:p>
        </p:txBody>
      </p:sp>
      <p:sp>
        <p:nvSpPr>
          <p:cNvPr id="13" name="TextBox 12"/>
          <p:cNvSpPr txBox="1"/>
          <p:nvPr/>
        </p:nvSpPr>
        <p:spPr>
          <a:xfrm>
            <a:off x="6985002" y="3609593"/>
            <a:ext cx="4311648" cy="2831544"/>
          </a:xfrm>
          <a:prstGeom prst="rect">
            <a:avLst/>
          </a:prstGeom>
          <a:noFill/>
          <a:ln w="28575">
            <a:solidFill>
              <a:schemeClr val="tx1"/>
            </a:solidFill>
          </a:ln>
        </p:spPr>
        <p:txBody>
          <a:bodyPr wrap="square" rtlCol="0">
            <a:spAutoFit/>
          </a:bodyPr>
          <a:lstStyle/>
          <a:p>
            <a:pPr algn="ctr"/>
            <a:r>
              <a:rPr lang="en-GB" b="1" dirty="0">
                <a:solidFill>
                  <a:srgbClr val="FF0000"/>
                </a:solidFill>
                <a:latin typeface="Comic Sans MS" panose="030F0702030302020204" pitchFamily="66" charset="0"/>
              </a:rPr>
              <a:t>Important information:</a:t>
            </a:r>
          </a:p>
          <a:p>
            <a:r>
              <a:rPr lang="en-GB" sz="1600" dirty="0">
                <a:latin typeface="Comic Sans MS" panose="030F0702030302020204" pitchFamily="66" charset="0"/>
              </a:rPr>
              <a:t>Children will all be sent home with coloured word set cards to practise, these are the words children need to read and write in Year 2. </a:t>
            </a:r>
          </a:p>
          <a:p>
            <a:r>
              <a:rPr lang="en-GB" sz="1600" dirty="0">
                <a:latin typeface="Comic Sans MS" panose="030F0702030302020204" pitchFamily="66" charset="0"/>
              </a:rPr>
              <a:t>PE kits need to be in school everyday and all items must be named. </a:t>
            </a:r>
          </a:p>
          <a:p>
            <a:r>
              <a:rPr lang="en-GB" sz="1600" dirty="0">
                <a:latin typeface="Comic Sans MS" panose="030F0702030302020204" pitchFamily="66" charset="0"/>
              </a:rPr>
              <a:t>All children need to bring a named water bottle to school everyday. </a:t>
            </a:r>
          </a:p>
          <a:p>
            <a:r>
              <a:rPr lang="en-GB" sz="1600" dirty="0">
                <a:latin typeface="Comic Sans MS" panose="030F0702030302020204" pitchFamily="66" charset="0"/>
              </a:rPr>
              <a:t>As the weather improves, please ensure your children have sunhats within school. </a:t>
            </a:r>
          </a:p>
        </p:txBody>
      </p:sp>
      <p:pic>
        <p:nvPicPr>
          <p:cNvPr id="3" name="Picture 2">
            <a:extLst>
              <a:ext uri="{FF2B5EF4-FFF2-40B4-BE49-F238E27FC236}">
                <a16:creationId xmlns:a16="http://schemas.microsoft.com/office/drawing/2014/main" id="{D100C9FA-F83B-4320-AB87-77A9862FB852}"/>
              </a:ext>
            </a:extLst>
          </p:cNvPr>
          <p:cNvPicPr>
            <a:picLocks noChangeAspect="1"/>
          </p:cNvPicPr>
          <p:nvPr/>
        </p:nvPicPr>
        <p:blipFill>
          <a:blip r:embed="rId2"/>
          <a:stretch>
            <a:fillRect/>
          </a:stretch>
        </p:blipFill>
        <p:spPr>
          <a:xfrm>
            <a:off x="9790702" y="98932"/>
            <a:ext cx="2276067" cy="1334502"/>
          </a:xfrm>
          <a:prstGeom prst="rect">
            <a:avLst/>
          </a:prstGeom>
        </p:spPr>
      </p:pic>
      <p:pic>
        <p:nvPicPr>
          <p:cNvPr id="4" name="Picture 3">
            <a:extLst>
              <a:ext uri="{FF2B5EF4-FFF2-40B4-BE49-F238E27FC236}">
                <a16:creationId xmlns:a16="http://schemas.microsoft.com/office/drawing/2014/main" id="{59D035A0-2227-48EF-AACF-E0C542DA34FC}"/>
              </a:ext>
            </a:extLst>
          </p:cNvPr>
          <p:cNvPicPr>
            <a:picLocks noChangeAspect="1"/>
          </p:cNvPicPr>
          <p:nvPr/>
        </p:nvPicPr>
        <p:blipFill>
          <a:blip r:embed="rId3"/>
          <a:stretch>
            <a:fillRect/>
          </a:stretch>
        </p:blipFill>
        <p:spPr>
          <a:xfrm>
            <a:off x="125231" y="109106"/>
            <a:ext cx="1907434" cy="1276350"/>
          </a:xfrm>
          <a:prstGeom prst="rect">
            <a:avLst/>
          </a:prstGeom>
        </p:spPr>
      </p:pic>
    </p:spTree>
    <p:extLst>
      <p:ext uri="{BB962C8B-B14F-4D97-AF65-F5344CB8AC3E}">
        <p14:creationId xmlns:p14="http://schemas.microsoft.com/office/powerpoint/2010/main" val="1587696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93555926"/>
              </p:ext>
            </p:extLst>
          </p:nvPr>
        </p:nvGraphicFramePr>
        <p:xfrm>
          <a:off x="108285" y="117566"/>
          <a:ext cx="11955378" cy="6528526"/>
        </p:xfrm>
        <a:graphic>
          <a:graphicData uri="http://schemas.openxmlformats.org/drawingml/2006/table">
            <a:tbl>
              <a:tblPr firstRow="1" bandRow="1">
                <a:tableStyleId>{5940675A-B579-460E-94D1-54222C63F5DA}</a:tableStyleId>
              </a:tblPr>
              <a:tblGrid>
                <a:gridCol w="917323">
                  <a:extLst>
                    <a:ext uri="{9D8B030D-6E8A-4147-A177-3AD203B41FA5}">
                      <a16:colId xmlns:a16="http://schemas.microsoft.com/office/drawing/2014/main" val="2869966703"/>
                    </a:ext>
                  </a:extLst>
                </a:gridCol>
                <a:gridCol w="4218786">
                  <a:extLst>
                    <a:ext uri="{9D8B030D-6E8A-4147-A177-3AD203B41FA5}">
                      <a16:colId xmlns:a16="http://schemas.microsoft.com/office/drawing/2014/main" val="720443132"/>
                    </a:ext>
                  </a:extLst>
                </a:gridCol>
                <a:gridCol w="979943">
                  <a:extLst>
                    <a:ext uri="{9D8B030D-6E8A-4147-A177-3AD203B41FA5}">
                      <a16:colId xmlns:a16="http://schemas.microsoft.com/office/drawing/2014/main" val="3169513687"/>
                    </a:ext>
                  </a:extLst>
                </a:gridCol>
                <a:gridCol w="5839326">
                  <a:extLst>
                    <a:ext uri="{9D8B030D-6E8A-4147-A177-3AD203B41FA5}">
                      <a16:colId xmlns:a16="http://schemas.microsoft.com/office/drawing/2014/main" val="2098988175"/>
                    </a:ext>
                  </a:extLst>
                </a:gridCol>
              </a:tblGrid>
              <a:tr h="381626">
                <a:tc gridSpan="4">
                  <a:txBody>
                    <a:bodyPr/>
                    <a:lstStyle/>
                    <a:p>
                      <a:pPr algn="ctr"/>
                      <a:r>
                        <a:rPr lang="en-GB" sz="1800" dirty="0">
                          <a:latin typeface="Comic Sans MS" panose="030F0702030302020204" pitchFamily="66" charset="0"/>
                        </a:rPr>
                        <a:t>This term we will be learning…</a:t>
                      </a:r>
                    </a:p>
                  </a:txBody>
                  <a:tcPr/>
                </a:tc>
                <a:tc hMerge="1">
                  <a:txBody>
                    <a:bodyPr/>
                    <a:lstStyle/>
                    <a:p>
                      <a:endParaRPr lang="en-GB" dirty="0"/>
                    </a:p>
                  </a:txBody>
                  <a:tcPr/>
                </a:tc>
                <a:tc hMerge="1">
                  <a:txBody>
                    <a:bodyPr/>
                    <a:lstStyle/>
                    <a:p>
                      <a:endParaRPr lang="en-GB" dirty="0">
                        <a:latin typeface="Comic Sans MS" panose="030F0702030302020204" pitchFamily="66" charset="0"/>
                      </a:endParaRPr>
                    </a:p>
                  </a:txBody>
                  <a:tcPr/>
                </a:tc>
                <a:tc hMerge="1">
                  <a:txBody>
                    <a:bodyPr/>
                    <a:lstStyle/>
                    <a:p>
                      <a:endParaRPr lang="en-GB" dirty="0">
                        <a:latin typeface="Comic Sans MS" panose="030F0702030302020204" pitchFamily="66" charset="0"/>
                      </a:endParaRPr>
                    </a:p>
                  </a:txBody>
                  <a:tcPr/>
                </a:tc>
                <a:extLst>
                  <a:ext uri="{0D108BD9-81ED-4DB2-BD59-A6C34878D82A}">
                    <a16:rowId xmlns:a16="http://schemas.microsoft.com/office/drawing/2014/main" val="2888819480"/>
                  </a:ext>
                </a:extLst>
              </a:tr>
              <a:tr h="948675">
                <a:tc>
                  <a:txBody>
                    <a:bodyPr/>
                    <a:lstStyle/>
                    <a:p>
                      <a:r>
                        <a:rPr lang="en-GB" sz="1200" dirty="0">
                          <a:latin typeface="Comic Sans MS" panose="030F0702030302020204" pitchFamily="66" charset="0"/>
                        </a:rPr>
                        <a:t>English</a:t>
                      </a:r>
                    </a:p>
                  </a:txBody>
                  <a:tcPr/>
                </a:tc>
                <a:tc>
                  <a:txBody>
                    <a:bodyPr/>
                    <a:lstStyle/>
                    <a:p>
                      <a:r>
                        <a:rPr lang="en-GB" sz="1200" dirty="0">
                          <a:latin typeface="Comic Sans MS" panose="030F0702030302020204" pitchFamily="66" charset="0"/>
                        </a:rPr>
                        <a:t>In English we will be reading fiction and non-fiction texts about animals and their habitats. We will be focussing on descriptive writing and writing a narrative. We will also explore different animals and their habitats through our non-fiction writing. </a:t>
                      </a:r>
                    </a:p>
                  </a:txBody>
                  <a:tcPr/>
                </a:tc>
                <a:tc>
                  <a:txBody>
                    <a:bodyPr/>
                    <a:lstStyle/>
                    <a:p>
                      <a:r>
                        <a:rPr lang="en-GB" sz="1200" dirty="0">
                          <a:latin typeface="Comic Sans MS" panose="030F0702030302020204" pitchFamily="66" charset="0"/>
                        </a:rPr>
                        <a:t>Design and Technology</a:t>
                      </a:r>
                    </a:p>
                  </a:txBody>
                  <a:tcPr/>
                </a:tc>
                <a:tc>
                  <a:txBody>
                    <a:bodyPr/>
                    <a:lstStyle/>
                    <a:p>
                      <a:r>
                        <a:rPr lang="en-GB" sz="1200" dirty="0">
                          <a:latin typeface="Comic Sans MS" panose="030F0702030302020204" pitchFamily="66" charset="0"/>
                        </a:rPr>
                        <a:t>In D&amp;T we will research, design create and evaluate our very own bug habitat. We will continue to monitor any residents we may have throughout the term. We will create a card with a hinge. </a:t>
                      </a:r>
                    </a:p>
                  </a:txBody>
                  <a:tcPr/>
                </a:tc>
                <a:extLst>
                  <a:ext uri="{0D108BD9-81ED-4DB2-BD59-A6C34878D82A}">
                    <a16:rowId xmlns:a16="http://schemas.microsoft.com/office/drawing/2014/main" val="412528837"/>
                  </a:ext>
                </a:extLst>
              </a:tr>
              <a:tr h="1293647">
                <a:tc>
                  <a:txBody>
                    <a:bodyPr/>
                    <a:lstStyle/>
                    <a:p>
                      <a:r>
                        <a:rPr lang="en-GB" sz="1200" dirty="0">
                          <a:latin typeface="Comic Sans MS" panose="030F0702030302020204" pitchFamily="66" charset="0"/>
                        </a:rPr>
                        <a:t>Maths</a:t>
                      </a:r>
                    </a:p>
                  </a:txBody>
                  <a:tcPr/>
                </a:tc>
                <a:tc>
                  <a:txBody>
                    <a:bodyPr/>
                    <a:lstStyle/>
                    <a:p>
                      <a:r>
                        <a:rPr lang="en-GB" sz="1200" dirty="0">
                          <a:latin typeface="Comic Sans MS" panose="030F0702030302020204" pitchFamily="66" charset="0"/>
                        </a:rPr>
                        <a:t>In maths we will explore fractions and we will develop our understanding of measure through reading divisions of ones, twos, fives and tens. We will explore time reading time on a clock to quarter to and past the hour. We will explore position and direction through movement activities. We will look at statistics through charts and graphs.</a:t>
                      </a:r>
                    </a:p>
                  </a:txBody>
                  <a:tcPr/>
                </a:tc>
                <a:tc>
                  <a:txBody>
                    <a:bodyPr/>
                    <a:lstStyle/>
                    <a:p>
                      <a:r>
                        <a:rPr lang="en-GB" sz="1200" dirty="0">
                          <a:latin typeface="Comic Sans MS" panose="030F0702030302020204" pitchFamily="66" charset="0"/>
                        </a:rPr>
                        <a:t>Art</a:t>
                      </a:r>
                      <a:r>
                        <a:rPr lang="en-GB" sz="1200" baseline="0" dirty="0">
                          <a:latin typeface="Comic Sans MS" panose="030F0702030302020204" pitchFamily="66" charset="0"/>
                        </a:rPr>
                        <a:t> and Design </a:t>
                      </a:r>
                      <a:endParaRPr lang="en-GB" sz="1200" dirty="0">
                        <a:latin typeface="Comic Sans MS" panose="030F0702030302020204" pitchFamily="66" charset="0"/>
                      </a:endParaRPr>
                    </a:p>
                  </a:txBody>
                  <a:tcPr/>
                </a:tc>
                <a:tc>
                  <a:txBody>
                    <a:bodyPr/>
                    <a:lstStyle/>
                    <a:p>
                      <a:r>
                        <a:rPr lang="en-GB" sz="1200" dirty="0">
                          <a:latin typeface="Comic Sans MS" panose="030F0702030302020204" pitchFamily="66" charset="0"/>
                        </a:rPr>
                        <a:t>Through Art we will explore the works of British sculptor Andy Goldsworthy and how he was inspired by land art. As we learn more about natural materials and habitats, we will be able to apply this knowledge when creating our bug habitats. We will also create our own tropical rainforest diorama. </a:t>
                      </a:r>
                    </a:p>
                  </a:txBody>
                  <a:tcPr/>
                </a:tc>
                <a:extLst>
                  <a:ext uri="{0D108BD9-81ED-4DB2-BD59-A6C34878D82A}">
                    <a16:rowId xmlns:a16="http://schemas.microsoft.com/office/drawing/2014/main" val="683121836"/>
                  </a:ext>
                </a:extLst>
              </a:tr>
              <a:tr h="850276">
                <a:tc>
                  <a:txBody>
                    <a:bodyPr/>
                    <a:lstStyle/>
                    <a:p>
                      <a:r>
                        <a:rPr lang="en-GB" sz="1200" dirty="0">
                          <a:latin typeface="Comic Sans MS" panose="030F0702030302020204" pitchFamily="66" charset="0"/>
                        </a:rPr>
                        <a:t>PSHE</a:t>
                      </a:r>
                    </a:p>
                  </a:txBody>
                  <a:tcPr/>
                </a:tc>
                <a:tc>
                  <a:txBody>
                    <a:bodyPr/>
                    <a:lstStyle/>
                    <a:p>
                      <a:r>
                        <a:rPr lang="en-GB" sz="1200" baseline="0" dirty="0">
                          <a:latin typeface="Comic Sans MS" panose="030F0702030302020204" pitchFamily="66" charset="0"/>
                        </a:rPr>
                        <a:t>In PSHE, we will explore body language, image sharing and computer safety. We will also have a NSPCC workshop. We will complete a transition project linked with Year 3. </a:t>
                      </a:r>
                    </a:p>
                  </a:txBody>
                  <a:tcPr/>
                </a:tc>
                <a:tc>
                  <a:txBody>
                    <a:bodyPr/>
                    <a:lstStyle/>
                    <a:p>
                      <a:r>
                        <a:rPr lang="en-GB" sz="1200" dirty="0">
                          <a:latin typeface="Comic Sans MS" panose="030F0702030302020204" pitchFamily="66" charset="0"/>
                        </a:rPr>
                        <a:t>Music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mic Sans MS" panose="030F0702030302020204" pitchFamily="66" charset="0"/>
                        </a:rPr>
                        <a:t>In Music, we will continue exploring instruments and symbols. We will experiment with different instruments, We will continue to explore music using our voices expressively and creatively. We will listen to music and discuss how it makes us feel.</a:t>
                      </a:r>
                    </a:p>
                  </a:txBody>
                  <a:tcPr/>
                </a:tc>
                <a:extLst>
                  <a:ext uri="{0D108BD9-81ED-4DB2-BD59-A6C34878D82A}">
                    <a16:rowId xmlns:a16="http://schemas.microsoft.com/office/drawing/2014/main" val="995477103"/>
                  </a:ext>
                </a:extLst>
              </a:tr>
              <a:tr h="948675">
                <a:tc>
                  <a:txBody>
                    <a:bodyPr/>
                    <a:lstStyle/>
                    <a:p>
                      <a:r>
                        <a:rPr lang="en-GB" sz="1100" dirty="0">
                          <a:latin typeface="Comic Sans MS" panose="030F0702030302020204" pitchFamily="66" charset="0"/>
                        </a:rPr>
                        <a:t>Geography</a:t>
                      </a:r>
                    </a:p>
                  </a:txBody>
                  <a:tcPr/>
                </a:tc>
                <a:tc>
                  <a:txBody>
                    <a:bodyPr/>
                    <a:lstStyle/>
                    <a:p>
                      <a:r>
                        <a:rPr lang="en-GB" sz="1200" dirty="0">
                          <a:latin typeface="Comic Sans MS" panose="030F0702030302020204" pitchFamily="66" charset="0"/>
                        </a:rPr>
                        <a:t>In Geography</a:t>
                      </a:r>
                      <a:r>
                        <a:rPr lang="en-GB" sz="1200" baseline="0" dirty="0">
                          <a:latin typeface="Comic Sans MS" panose="030F0702030302020204" pitchFamily="66" charset="0"/>
                        </a:rPr>
                        <a:t> we will explore the world around us. We will travel all over the world, learning about woodland habitats, the polar regions, tropical rainforests and savannah grasslands. We will compare life in England for Inuit people living in different countries. </a:t>
                      </a:r>
                      <a:endParaRPr lang="en-GB" sz="1200" dirty="0">
                        <a:latin typeface="Comic Sans MS" panose="030F0702030302020204" pitchFamily="66" charset="0"/>
                      </a:endParaRPr>
                    </a:p>
                  </a:txBody>
                  <a:tcPr/>
                </a:tc>
                <a:tc>
                  <a:txBody>
                    <a:bodyPr/>
                    <a:lstStyle/>
                    <a:p>
                      <a:r>
                        <a:rPr lang="en-GB" sz="1200" dirty="0">
                          <a:latin typeface="Comic Sans MS" panose="030F0702030302020204" pitchFamily="66" charset="0"/>
                        </a:rPr>
                        <a:t>Religious</a:t>
                      </a:r>
                      <a:r>
                        <a:rPr lang="en-GB" sz="1200" baseline="0" dirty="0">
                          <a:latin typeface="Comic Sans MS" panose="030F0702030302020204" pitchFamily="66" charset="0"/>
                        </a:rPr>
                        <a:t> Education</a:t>
                      </a:r>
                      <a:endParaRPr lang="en-GB" sz="1200" dirty="0">
                        <a:latin typeface="Comic Sans MS" panose="030F0702030302020204" pitchFamily="66" charset="0"/>
                      </a:endParaRPr>
                    </a:p>
                  </a:txBody>
                  <a:tcPr/>
                </a:tc>
                <a:tc>
                  <a:txBody>
                    <a:bodyPr/>
                    <a:lstStyle/>
                    <a:p>
                      <a:r>
                        <a:rPr lang="en-GB" sz="1200" dirty="0">
                          <a:latin typeface="Comic Sans MS" panose="030F0702030302020204" pitchFamily="66" charset="0"/>
                        </a:rPr>
                        <a:t>In RE we will begin by building on our previous learning around Christianity and Judaism. We will explore the key question ‘How should we care for others and the world, and why does it matter?’ We will also explore the key question, ‘What does it mean to belong to a faith community?’</a:t>
                      </a:r>
                    </a:p>
                  </a:txBody>
                  <a:tcPr/>
                </a:tc>
                <a:extLst>
                  <a:ext uri="{0D108BD9-81ED-4DB2-BD59-A6C34878D82A}">
                    <a16:rowId xmlns:a16="http://schemas.microsoft.com/office/drawing/2014/main" val="2026597278"/>
                  </a:ext>
                </a:extLst>
              </a:tr>
              <a:tr h="948675">
                <a:tc>
                  <a:txBody>
                    <a:bodyPr/>
                    <a:lstStyle/>
                    <a:p>
                      <a:r>
                        <a:rPr lang="en-GB" sz="1200" dirty="0">
                          <a:latin typeface="Comic Sans MS" panose="030F0702030302020204" pitchFamily="66" charset="0"/>
                        </a:rPr>
                        <a:t>History</a:t>
                      </a:r>
                    </a:p>
                  </a:txBody>
                  <a:tcPr/>
                </a:tc>
                <a:tc>
                  <a:txBody>
                    <a:bodyPr/>
                    <a:lstStyle/>
                    <a:p>
                      <a:r>
                        <a:rPr lang="en-GB" sz="1200" dirty="0">
                          <a:latin typeface="Comic Sans MS" panose="030F0702030302020204" pitchFamily="66" charset="0"/>
                        </a:rPr>
                        <a:t>In History, we will explore the concept of the nation’s history through exploring the Royal family. We will also develop our understanding of Levison Wood and compare him to an explorer from the past.</a:t>
                      </a:r>
                    </a:p>
                  </a:txBody>
                  <a:tcPr/>
                </a:tc>
                <a:tc>
                  <a:txBody>
                    <a:bodyPr/>
                    <a:lstStyle/>
                    <a:p>
                      <a:r>
                        <a:rPr lang="en-GB" sz="1200" dirty="0">
                          <a:latin typeface="Comic Sans MS" panose="030F0702030302020204" pitchFamily="66" charset="0"/>
                        </a:rPr>
                        <a:t>Science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mic Sans MS" panose="030F0702030302020204" pitchFamily="66" charset="0"/>
                        </a:rPr>
                        <a:t>In Science, we will build upon our previous knowledge in year 1 around animals. We will name a variety of animals in their habitats and describe how different habitats provide for the basic needs of different kinds of animals. We will also describe how animals obtain their food and we will learn about food chains.</a:t>
                      </a:r>
                    </a:p>
                  </a:txBody>
                  <a:tcPr/>
                </a:tc>
                <a:extLst>
                  <a:ext uri="{0D108BD9-81ED-4DB2-BD59-A6C34878D82A}">
                    <a16:rowId xmlns:a16="http://schemas.microsoft.com/office/drawing/2014/main" val="3869524408"/>
                  </a:ext>
                </a:extLst>
              </a:tr>
              <a:tr h="964669">
                <a:tc>
                  <a:txBody>
                    <a:bodyPr/>
                    <a:lstStyle/>
                    <a:p>
                      <a:r>
                        <a:rPr lang="en-GB" sz="1200" dirty="0">
                          <a:latin typeface="Comic Sans MS" panose="030F0702030302020204" pitchFamily="66" charset="0"/>
                        </a:rPr>
                        <a:t>Computing</a:t>
                      </a:r>
                    </a:p>
                  </a:txBody>
                  <a:tcPr/>
                </a:tc>
                <a:tc>
                  <a:txBody>
                    <a:bodyPr/>
                    <a:lstStyle/>
                    <a:p>
                      <a:r>
                        <a:rPr lang="en-GB" sz="1200" dirty="0">
                          <a:latin typeface="Comic Sans MS" panose="030F0702030302020204" pitchFamily="66" charset="0"/>
                        </a:rPr>
                        <a:t>In Computing, we will be exploring creating pictograms to show data and creating quizzes.</a:t>
                      </a:r>
                    </a:p>
                  </a:txBody>
                  <a:tcPr/>
                </a:tc>
                <a:tc>
                  <a:txBody>
                    <a:bodyPr/>
                    <a:lstStyle/>
                    <a:p>
                      <a:r>
                        <a:rPr lang="en-GB" sz="1200" dirty="0">
                          <a:latin typeface="Comic Sans MS" panose="030F0702030302020204" pitchFamily="66" charset="0"/>
                        </a:rPr>
                        <a:t>Physical Education</a:t>
                      </a:r>
                    </a:p>
                  </a:txBody>
                  <a:tcPr/>
                </a:tc>
                <a:tc>
                  <a:txBody>
                    <a:bodyPr/>
                    <a:lstStyle/>
                    <a:p>
                      <a:r>
                        <a:rPr lang="en-GB" sz="1200" dirty="0">
                          <a:latin typeface="Comic Sans MS" panose="030F0702030302020204" pitchFamily="66" charset="0"/>
                        </a:rPr>
                        <a:t>In our PE lessons we will be focussing on our athletic skills. We will be taking part in sports day. </a:t>
                      </a:r>
                    </a:p>
                  </a:txBody>
                  <a:tcPr/>
                </a:tc>
                <a:extLst>
                  <a:ext uri="{0D108BD9-81ED-4DB2-BD59-A6C34878D82A}">
                    <a16:rowId xmlns:a16="http://schemas.microsoft.com/office/drawing/2014/main" val="3085919582"/>
                  </a:ext>
                </a:extLst>
              </a:tr>
            </a:tbl>
          </a:graphicData>
        </a:graphic>
      </p:graphicFrame>
    </p:spTree>
    <p:extLst>
      <p:ext uri="{BB962C8B-B14F-4D97-AF65-F5344CB8AC3E}">
        <p14:creationId xmlns:p14="http://schemas.microsoft.com/office/powerpoint/2010/main" val="2405747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TotalTime>
  <Words>804</Words>
  <Application>Microsoft Office PowerPoint</Application>
  <PresentationFormat>Widescreen</PresentationFormat>
  <Paragraphs>39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Shari Nixon</cp:lastModifiedBy>
  <cp:revision>35</cp:revision>
  <cp:lastPrinted>2019-09-17T16:29:19Z</cp:lastPrinted>
  <dcterms:created xsi:type="dcterms:W3CDTF">2019-09-17T15:44:49Z</dcterms:created>
  <dcterms:modified xsi:type="dcterms:W3CDTF">2024-03-19T16:21:15Z</dcterms:modified>
</cp:coreProperties>
</file>